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904"/>
    <p:restoredTop sz="86333"/>
  </p:normalViewPr>
  <p:slideViewPr>
    <p:cSldViewPr snapToGrid="0" snapToObjects="1">
      <p:cViewPr varScale="1">
        <p:scale>
          <a:sx n="63" d="100"/>
          <a:sy n="63" d="100"/>
        </p:scale>
        <p:origin x="-144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132"/>
    </p:cViewPr>
  </p:notesTextViewPr>
  <p:notesViewPr>
    <p:cSldViewPr snapToGrid="0" snapToObjects="1">
      <p:cViewPr varScale="1">
        <p:scale>
          <a:sx n="78" d="100"/>
          <a:sy n="78" d="100"/>
        </p:scale>
        <p:origin x="235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E7A12D-A020-BB49-AD67-E7FABE8034BB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82074-0B66-9D45-BB55-386BC2F18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5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A810CD66-9860-7F42-88F4-2E6957560D05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900" b="0" i="1" kern="1200" dirty="0" smtClean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(Note: Embedded links are present but live only in the slide display mode.)</a:t>
            </a:r>
          </a:p>
          <a:p>
            <a:pPr algn="just"/>
            <a:endParaRPr lang="en-IN" sz="900" b="1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just"/>
            <a:r>
              <a:rPr lang="en-IN" sz="9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12.4. 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IN" sz="9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Features of </a:t>
            </a:r>
            <a:r>
              <a:rPr lang="en-IN" sz="9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glycosylphosphatidylinositol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(GPI)-anchored proteins and their processing by GPI </a:t>
            </a:r>
            <a:r>
              <a:rPr lang="en-IN" sz="9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transamidase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GPI-anchored proteins have an amino-terminal signal peptide for translocation into the ER and a </a:t>
            </a:r>
            <a:r>
              <a:rPr lang="en-IN" sz="9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carboxy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-terminal GPI-addition signal peptide (</a:t>
            </a:r>
            <a:r>
              <a:rPr lang="en-IN" sz="9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top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that is removed and directly replaced by a GPI precursor (</a:t>
            </a:r>
            <a:r>
              <a:rPr lang="en-IN" sz="9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bottom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(</a:t>
            </a:r>
            <a:r>
              <a:rPr lang="en-IN" sz="9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Examples of </a:t>
            </a:r>
            <a:r>
              <a:rPr lang="en-IN" sz="9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carboxy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-terminal sequences </a:t>
            </a:r>
            <a:r>
              <a:rPr lang="en-IN" sz="9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signaling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addition of GPI anchors.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30016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53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71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45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99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3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75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14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91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80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87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92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68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"/><Relationship Id="rId3" Type="http://schemas.openxmlformats.org/officeDocument/2006/relationships/hyperlink" Target="https://www.ncbi.nlm.nih.gov/glycans/" TargetMode="External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hyperlink" Target="https://cshlpress.com/default.tpl?action=full&amp;--eqskudatarq=1358" TargetMode="External"/><Relationship Id="rId4" Type="http://schemas.openxmlformats.org/officeDocument/2006/relationships/image" Target="../media/image1.jpeg"/><Relationship Id="rId9" Type="http://schemas.openxmlformats.org/officeDocument/2006/relationships/hyperlink" Target="https://www.ncbi.nlm.nih.gov/glycans/snfg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865751" y="6257701"/>
            <a:ext cx="368190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900" dirty="0"/>
          </a:p>
        </p:txBody>
      </p:sp>
      <p:grpSp>
        <p:nvGrpSpPr>
          <p:cNvPr id="5" name="Group 4"/>
          <p:cNvGrpSpPr/>
          <p:nvPr/>
        </p:nvGrpSpPr>
        <p:grpSpPr>
          <a:xfrm>
            <a:off x="226104" y="5666305"/>
            <a:ext cx="8604390" cy="937762"/>
            <a:chOff x="226104" y="5666305"/>
            <a:chExt cx="8604390" cy="937762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B82C571D-AF97-4F50-B29D-B11BF3E50219}"/>
                </a:ext>
              </a:extLst>
            </p:cNvPr>
            <p:cNvGrpSpPr/>
            <p:nvPr/>
          </p:nvGrpSpPr>
          <p:grpSpPr>
            <a:xfrm>
              <a:off x="226104" y="6038224"/>
              <a:ext cx="1316220" cy="565843"/>
              <a:chOff x="258786" y="5877048"/>
              <a:chExt cx="1316220" cy="565843"/>
            </a:xfrm>
          </p:grpSpPr>
          <p:pic>
            <p:nvPicPr>
              <p:cNvPr id="20" name="Picture 2">
                <a:hlinkClick r:id="rId3"/>
                <a:extLst>
                  <a:ext uri="{FF2B5EF4-FFF2-40B4-BE49-F238E27FC236}">
                    <a16:creationId xmlns="" xmlns:a16="http://schemas.microsoft.com/office/drawing/2014/main" id="{389D792B-E250-4BF3-91E6-8F8F290A5F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2568" y="5877048"/>
                <a:ext cx="452438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3">
                <a:hlinkClick r:id="rId5"/>
                <a:extLst>
                  <a:ext uri="{FF2B5EF4-FFF2-40B4-BE49-F238E27FC236}">
                    <a16:creationId xmlns="" xmlns:a16="http://schemas.microsoft.com/office/drawing/2014/main" id="{A82217C4-D877-4837-8E06-8F1CEA6305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264" y="5880348"/>
                <a:ext cx="418916" cy="415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ectangle 21">
                <a:extLst>
                  <a:ext uri="{FF2B5EF4-FFF2-40B4-BE49-F238E27FC236}">
                    <a16:creationId xmlns="" xmlns:a16="http://schemas.microsoft.com/office/drawing/2014/main" id="{C470F895-C851-47BA-ACB2-1CC1F759F215}"/>
                  </a:ext>
                </a:extLst>
              </p:cNvPr>
              <p:cNvSpPr/>
              <p:nvPr/>
            </p:nvSpPr>
            <p:spPr>
              <a:xfrm>
                <a:off x="258786" y="6258225"/>
                <a:ext cx="870751" cy="1846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Buy the Book</a:t>
                </a: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93" y="5693975"/>
              <a:ext cx="625701" cy="84124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2056064" y="5666305"/>
              <a:ext cx="5182186" cy="161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/>
              <a:r>
                <a:rPr lang="en-US" altLang="en-US" sz="1200" b="1" i="1" dirty="0">
                  <a:solidFill>
                    <a:schemeClr val="tx2"/>
                  </a:solidFill>
                </a:rPr>
                <a:t>Chapter </a:t>
              </a:r>
              <a:r>
                <a:rPr lang="en-US" altLang="en-US" sz="1200" b="1" i="1" dirty="0" smtClean="0">
                  <a:solidFill>
                    <a:schemeClr val="tx2"/>
                  </a:solidFill>
                </a:rPr>
                <a:t>12, </a:t>
              </a:r>
              <a:r>
                <a:rPr lang="en-US" altLang="en-US" sz="1200" b="1" i="1" dirty="0">
                  <a:solidFill>
                    <a:schemeClr val="tx2"/>
                  </a:solidFill>
                </a:rPr>
                <a:t>Figure </a:t>
              </a:r>
              <a:r>
                <a:rPr lang="en-US" altLang="en-US" sz="1200" b="1" i="1" dirty="0" smtClean="0">
                  <a:solidFill>
                    <a:schemeClr val="tx2"/>
                  </a:solidFill>
                </a:rPr>
                <a:t>4. </a:t>
              </a:r>
              <a:r>
                <a:rPr lang="en-US" altLang="en-US" sz="1200" b="1" i="1" dirty="0">
                  <a:solidFill>
                    <a:schemeClr val="tx2"/>
                  </a:solidFill>
                </a:rPr>
                <a:t>Essentials of Glycobiology, </a:t>
              </a:r>
              <a:r>
                <a:rPr lang="en-US" altLang="en-US" sz="1000" b="1" dirty="0" smtClean="0">
                  <a:solidFill>
                    <a:schemeClr val="tx2"/>
                  </a:solidFill>
                </a:rPr>
                <a:t>Fourth </a:t>
              </a:r>
              <a:r>
                <a:rPr lang="en-US" altLang="en-US" sz="1000" b="1" dirty="0">
                  <a:solidFill>
                    <a:schemeClr val="tx2"/>
                  </a:solidFill>
                </a:rPr>
                <a:t>Edition</a:t>
              </a:r>
              <a:r>
                <a:rPr lang="en-US" altLang="en-US" sz="1200" b="1" i="1" dirty="0">
                  <a:solidFill>
                    <a:schemeClr val="tx2"/>
                  </a:solidFill>
                </a:rPr>
                <a:t> </a:t>
              </a:r>
              <a:endParaRPr lang="en-US" altLang="en-US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865751" y="6373877"/>
              <a:ext cx="3681904" cy="1734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/>
                <a:t>©</a:t>
              </a:r>
              <a:r>
                <a:rPr lang="en-US" sz="900" dirty="0" smtClean="0"/>
                <a:t>2022 </a:t>
              </a:r>
              <a:r>
                <a:rPr lang="en-US" sz="900" dirty="0"/>
                <a:t>The Consortium of Glycobiology Editors, La Jolla, California</a:t>
              </a:r>
            </a:p>
          </p:txBody>
        </p:sp>
      </p:grp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164942" y="193376"/>
            <a:ext cx="8875075" cy="39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en-US" sz="2000" b="1" dirty="0"/>
              <a:t>Features of GPI-Anchored Proteins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776" y="731560"/>
            <a:ext cx="4293775" cy="4846320"/>
          </a:xfrm>
          <a:prstGeom prst="rect">
            <a:avLst/>
          </a:prstGeom>
        </p:spPr>
      </p:pic>
      <p:sp>
        <p:nvSpPr>
          <p:cNvPr id="15" name="Rectangle 14">
            <a:hlinkClick r:id="rId9"/>
          </p:cNvPr>
          <p:cNvSpPr/>
          <p:nvPr/>
        </p:nvSpPr>
        <p:spPr>
          <a:xfrm>
            <a:off x="3306932" y="5967951"/>
            <a:ext cx="2834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900" b="1" dirty="0" smtClean="0"/>
              <a:t>Click here for </a:t>
            </a:r>
            <a:r>
              <a:rPr lang="en-IN" sz="900" b="1" dirty="0" smtClean="0">
                <a:solidFill>
                  <a:srgbClr val="0033CC"/>
                </a:solidFill>
              </a:rPr>
              <a:t>Symbol </a:t>
            </a:r>
            <a:r>
              <a:rPr lang="en-IN" sz="900" b="1" dirty="0">
                <a:solidFill>
                  <a:srgbClr val="0033CC"/>
                </a:solidFill>
              </a:rPr>
              <a:t>Nomenclature for Glycans (SNFG</a:t>
            </a:r>
            <a:r>
              <a:rPr lang="en-IN" sz="900" b="1" dirty="0" smtClean="0">
                <a:solidFill>
                  <a:srgbClr val="0033CC"/>
                </a:solidFill>
              </a:rPr>
              <a:t>)</a:t>
            </a:r>
            <a:br>
              <a:rPr lang="en-IN" sz="900" b="1" dirty="0" smtClean="0">
                <a:solidFill>
                  <a:srgbClr val="0033CC"/>
                </a:solidFill>
              </a:rPr>
            </a:br>
            <a:r>
              <a:rPr lang="en-IN" sz="900" b="1" i="1" dirty="0"/>
              <a:t>(Live only in slide display mode)</a:t>
            </a:r>
            <a:endParaRPr lang="en-US" altLang="en-US" sz="900" b="1" dirty="0"/>
          </a:p>
        </p:txBody>
      </p:sp>
    </p:spTree>
    <p:extLst>
      <p:ext uri="{BB962C8B-B14F-4D97-AF65-F5344CB8AC3E}">
        <p14:creationId xmlns:p14="http://schemas.microsoft.com/office/powerpoint/2010/main" val="140876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</TotalTime>
  <Words>127</Words>
  <Application>Microsoft Office PowerPoint</Application>
  <PresentationFormat>On-screen Show (4:3)</PresentationFormat>
  <Paragraphs>9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Varki, Ajit</dc:creator>
  <cp:lastModifiedBy>SURESH T.</cp:lastModifiedBy>
  <cp:revision>58</cp:revision>
  <dcterms:created xsi:type="dcterms:W3CDTF">2017-05-17T01:16:58Z</dcterms:created>
  <dcterms:modified xsi:type="dcterms:W3CDTF">2022-02-02T14:55:56Z</dcterms:modified>
</cp:coreProperties>
</file>