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904"/>
    <p:restoredTop sz="86333"/>
  </p:normalViewPr>
  <p:slideViewPr>
    <p:cSldViewPr snapToGrid="0" snapToObjects="1">
      <p:cViewPr varScale="1">
        <p:scale>
          <a:sx n="63" d="100"/>
          <a:sy n="63" d="100"/>
        </p:scale>
        <p:origin x="-139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6" y="246"/>
    </p:cViewPr>
  </p:notesTextViewPr>
  <p:notesViewPr>
    <p:cSldViewPr snapToGrid="0" snapToObjects="1">
      <p:cViewPr varScale="1">
        <p:scale>
          <a:sx n="78" d="100"/>
          <a:sy n="78" d="100"/>
        </p:scale>
        <p:origin x="235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E7A12D-A020-BB49-AD67-E7FABE8034BB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82074-0B66-9D45-BB55-386BC2F18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51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A810CD66-9860-7F42-88F4-2E6957560D05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kern="1200" dirty="0" smtClean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(Note: Embedded links are present but live only in the slide display mode.)</a:t>
            </a:r>
          </a:p>
          <a:p>
            <a:pPr algn="just"/>
            <a:endParaRPr lang="en-IN" sz="900" b="1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just"/>
            <a:r>
              <a:rPr lang="en-IN" sz="9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12.3. </a:t>
            </a:r>
            <a:r>
              <a:rPr lang="en-IN" sz="9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Predicted topologies of the ER-resident components of </a:t>
            </a:r>
            <a:r>
              <a:rPr lang="en-IN" sz="9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glycosylphosphatidylinositol</a:t>
            </a:r>
            <a:r>
              <a:rPr lang="en-IN" sz="9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(GPI) biosynthesis in mammalian cells. Components within boxes belong to </a:t>
            </a:r>
            <a:r>
              <a:rPr lang="en-IN" sz="9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multisubunit</a:t>
            </a:r>
            <a:r>
              <a:rPr lang="en-IN" sz="9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complexes. The step numbers refer to those in Figure 12.2 and Table 12.1. The topologies of the "</a:t>
            </a:r>
            <a:r>
              <a:rPr lang="en-IN" sz="9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multispanning</a:t>
            </a:r>
            <a:r>
              <a:rPr lang="en-IN" sz="9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 membrane proteins are mostly those predicted by bioinformatics methods. N, amino terminus; ER, endoplasmic reticulum.</a:t>
            </a:r>
            <a:endParaRPr lang="en-US" b="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30016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53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71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45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99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35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75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14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91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80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87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92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78BDF-EEB2-1348-862C-303861ED637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68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1.tif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shlpress.com/default.tpl?action=full&amp;--eqskudatarq=1358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s://www.ncbi.nlm.nih.gov/glycan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865751" y="6257701"/>
            <a:ext cx="368190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900" dirty="0"/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0" y="44970"/>
            <a:ext cx="9144000" cy="51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/>
            <a:r>
              <a:rPr lang="en-IN" sz="2000" b="1" dirty="0"/>
              <a:t>Predicted </a:t>
            </a:r>
            <a:r>
              <a:rPr lang="en-IN" sz="2000" b="1" dirty="0" smtClean="0"/>
              <a:t>Topologies </a:t>
            </a:r>
            <a:r>
              <a:rPr lang="en-IN" sz="2000" b="1" dirty="0"/>
              <a:t>of the </a:t>
            </a:r>
            <a:r>
              <a:rPr lang="en-IN" sz="2000" b="1" dirty="0" smtClean="0"/>
              <a:t>ER-Resident Components </a:t>
            </a:r>
            <a:r>
              <a:rPr lang="en-IN" sz="2000" b="1" dirty="0"/>
              <a:t>of </a:t>
            </a:r>
            <a:r>
              <a:rPr lang="en-IN" sz="2000" b="1" dirty="0" smtClean="0"/>
              <a:t>GPI </a:t>
            </a:r>
            <a:r>
              <a:rPr lang="en-IN" sz="2000" b="1" dirty="0" smtClean="0"/>
              <a:t>Biosynthesis </a:t>
            </a:r>
            <a:r>
              <a:rPr lang="en-IN" sz="2000" b="1" dirty="0"/>
              <a:t>in </a:t>
            </a:r>
            <a:r>
              <a:rPr lang="en-IN" sz="2000" b="1" dirty="0" smtClean="0"/>
              <a:t>Mammalian Cells</a:t>
            </a:r>
            <a:endParaRPr lang="en-US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12" y="777080"/>
            <a:ext cx="8467816" cy="484632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26104" y="5897175"/>
            <a:ext cx="8604390" cy="910092"/>
            <a:chOff x="226104" y="5846375"/>
            <a:chExt cx="8604390" cy="910092"/>
          </a:xfrm>
        </p:grpSpPr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B82C571D-AF97-4F50-B29D-B11BF3E50219}"/>
                </a:ext>
              </a:extLst>
            </p:cNvPr>
            <p:cNvGrpSpPr/>
            <p:nvPr/>
          </p:nvGrpSpPr>
          <p:grpSpPr>
            <a:xfrm>
              <a:off x="226104" y="6190624"/>
              <a:ext cx="1316220" cy="565843"/>
              <a:chOff x="258786" y="5877048"/>
              <a:chExt cx="1316220" cy="565843"/>
            </a:xfrm>
          </p:grpSpPr>
          <p:pic>
            <p:nvPicPr>
              <p:cNvPr id="27" name="Picture 2">
                <a:hlinkClick r:id="rId4"/>
                <a:extLst>
                  <a:ext uri="{FF2B5EF4-FFF2-40B4-BE49-F238E27FC236}">
                    <a16:creationId xmlns="" xmlns:a16="http://schemas.microsoft.com/office/drawing/2014/main" id="{389D792B-E250-4BF3-91E6-8F8F290A5F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2568" y="5877048"/>
                <a:ext cx="452438" cy="504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3">
                <a:hlinkClick r:id="rId6"/>
                <a:extLst>
                  <a:ext uri="{FF2B5EF4-FFF2-40B4-BE49-F238E27FC236}">
                    <a16:creationId xmlns="" xmlns:a16="http://schemas.microsoft.com/office/drawing/2014/main" id="{A82217C4-D877-4837-8E06-8F1CEA6305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264" y="5880348"/>
                <a:ext cx="418916" cy="4159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Rectangle 28">
                <a:extLst>
                  <a:ext uri="{FF2B5EF4-FFF2-40B4-BE49-F238E27FC236}">
                    <a16:creationId xmlns="" xmlns:a16="http://schemas.microsoft.com/office/drawing/2014/main" id="{C470F895-C851-47BA-ACB2-1CC1F759F215}"/>
                  </a:ext>
                </a:extLst>
              </p:cNvPr>
              <p:cNvSpPr/>
              <p:nvPr/>
            </p:nvSpPr>
            <p:spPr>
              <a:xfrm>
                <a:off x="258786" y="6258225"/>
                <a:ext cx="870751" cy="1846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Buy the Book</a:t>
                </a:r>
              </a:p>
            </p:txBody>
          </p:sp>
        </p:grp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93" y="5846375"/>
              <a:ext cx="625701" cy="84124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25" name="Rectangle 14"/>
            <p:cNvSpPr>
              <a:spLocks noChangeArrowheads="1"/>
            </p:cNvSpPr>
            <p:nvPr/>
          </p:nvSpPr>
          <p:spPr bwMode="auto">
            <a:xfrm>
              <a:off x="2056064" y="6208816"/>
              <a:ext cx="5182186" cy="223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/>
              <a:r>
                <a:rPr lang="en-US" altLang="en-US" sz="1200" b="1" i="1" dirty="0">
                  <a:solidFill>
                    <a:schemeClr val="tx2"/>
                  </a:solidFill>
                </a:rPr>
                <a:t>Chapter </a:t>
              </a:r>
              <a:r>
                <a:rPr lang="en-US" altLang="en-US" sz="1200" b="1" i="1" dirty="0" smtClean="0">
                  <a:solidFill>
                    <a:schemeClr val="tx2"/>
                  </a:solidFill>
                </a:rPr>
                <a:t>12, </a:t>
              </a:r>
              <a:r>
                <a:rPr lang="en-US" altLang="en-US" sz="1200" b="1" i="1" dirty="0">
                  <a:solidFill>
                    <a:schemeClr val="tx2"/>
                  </a:solidFill>
                </a:rPr>
                <a:t>Figure </a:t>
              </a:r>
              <a:r>
                <a:rPr lang="en-US" altLang="en-US" sz="1200" b="1" i="1" dirty="0" smtClean="0">
                  <a:solidFill>
                    <a:schemeClr val="tx2"/>
                  </a:solidFill>
                </a:rPr>
                <a:t>3. </a:t>
              </a:r>
              <a:r>
                <a:rPr lang="en-US" altLang="en-US" sz="1200" b="1" i="1" dirty="0">
                  <a:solidFill>
                    <a:schemeClr val="tx2"/>
                  </a:solidFill>
                </a:rPr>
                <a:t>Essentials of Glycobiology, </a:t>
              </a:r>
              <a:r>
                <a:rPr lang="en-US" altLang="en-US" sz="1000" b="1" dirty="0" smtClean="0">
                  <a:solidFill>
                    <a:schemeClr val="tx2"/>
                  </a:solidFill>
                </a:rPr>
                <a:t>Fourth </a:t>
              </a:r>
              <a:r>
                <a:rPr lang="en-US" altLang="en-US" sz="1000" b="1" dirty="0">
                  <a:solidFill>
                    <a:schemeClr val="tx2"/>
                  </a:solidFill>
                </a:rPr>
                <a:t>Edition</a:t>
              </a:r>
              <a:r>
                <a:rPr lang="en-US" altLang="en-US" sz="1200" b="1" i="1" dirty="0">
                  <a:solidFill>
                    <a:schemeClr val="tx2"/>
                  </a:solidFill>
                </a:rPr>
                <a:t> </a:t>
              </a:r>
              <a:endParaRPr lang="en-US" altLang="en-US" sz="1200" b="1" dirty="0">
                <a:solidFill>
                  <a:schemeClr val="tx2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865751" y="6541767"/>
              <a:ext cx="3681904" cy="1734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/>
                <a:t>©</a:t>
              </a:r>
              <a:r>
                <a:rPr lang="en-US" sz="900" dirty="0" smtClean="0"/>
                <a:t>2022 </a:t>
              </a:r>
              <a:r>
                <a:rPr lang="en-US" sz="900" dirty="0"/>
                <a:t>The Consortium of Glycobiology Editors, La Jolla, California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876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202</TotalTime>
  <Words>123</Words>
  <Application>Microsoft Office PowerPoint</Application>
  <PresentationFormat>On-screen Show (4:3)</PresentationFormat>
  <Paragraphs>8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Varki, Ajit</dc:creator>
  <cp:lastModifiedBy>SURESH T.</cp:lastModifiedBy>
  <cp:revision>56</cp:revision>
  <dcterms:created xsi:type="dcterms:W3CDTF">2017-05-17T01:16:58Z</dcterms:created>
  <dcterms:modified xsi:type="dcterms:W3CDTF">2022-02-02T10:22:36Z</dcterms:modified>
</cp:coreProperties>
</file>