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"/>
  </p:notes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892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783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675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566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457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348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240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132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904"/>
    <p:restoredTop sz="86333"/>
  </p:normalViewPr>
  <p:slideViewPr>
    <p:cSldViewPr snapToGrid="0" snapToObjects="1">
      <p:cViewPr varScale="1">
        <p:scale>
          <a:sx n="62" d="100"/>
          <a:sy n="62" d="100"/>
        </p:scale>
        <p:origin x="1008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notesViewPr>
    <p:cSldViewPr snapToGrid="0" snapToObjects="1">
      <p:cViewPr varScale="1">
        <p:scale>
          <a:sx n="78" d="100"/>
          <a:sy n="78" d="100"/>
        </p:scale>
        <p:origin x="2352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E7A12D-A020-BB49-AD67-E7FABE8034BB}" type="datetimeFigureOut">
              <a:rPr lang="en-US" smtClean="0"/>
              <a:t>8/23/2017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B82074-0B66-9D45-BB55-386BC2F18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51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892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783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675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566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457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348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240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132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fld id="{A810CD66-9860-7F42-88F4-2E6957560D05}" type="slidenum">
              <a:rPr lang="en-US" altLang="en-US" sz="1200"/>
              <a:pPr/>
              <a:t>1</a:t>
            </a:fld>
            <a:endParaRPr lang="en-US" altLang="en-US" sz="120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sz="9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58.2. </a:t>
            </a:r>
            <a:r>
              <a:rPr lang="en-US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calculated representation of a 2-nm-sized gold glyconanoparticle formed by 102 gold atoms and coated with 44 molecules of 5-mercaptopentyl α-D-</a:t>
            </a:r>
            <a:r>
              <a:rPr lang="en-US" sz="9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mannopyranoside</a:t>
            </a:r>
            <a:r>
              <a:rPr lang="en-US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the corresponding transmission electron microscopy (TEM) image.</a:t>
            </a:r>
          </a:p>
          <a:p>
            <a:endParaRPr lang="en-US" altLang="en-US" dirty="0">
              <a:ea typeface="MS PGothic" charset="-128"/>
            </a:endParaRPr>
          </a:p>
          <a:p>
            <a:r>
              <a:rPr lang="en-US" sz="9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(Note: Embedded links are present but live only in the slide display mode.)</a:t>
            </a:r>
            <a:endParaRPr lang="en-US" altLang="en-US" dirty="0"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300164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78BDF-EEB2-1348-862C-303861ED637C}" type="datetimeFigureOut">
              <a:rPr lang="en-US" smtClean="0"/>
              <a:t>8/23/2017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4DA3F-3C09-AA45-AB21-B1008B6A8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753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78BDF-EEB2-1348-862C-303861ED637C}" type="datetimeFigureOut">
              <a:rPr lang="en-US" smtClean="0"/>
              <a:t>8/23/2017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4DA3F-3C09-AA45-AB21-B1008B6A8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471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78BDF-EEB2-1348-862C-303861ED637C}" type="datetimeFigureOut">
              <a:rPr lang="en-US" smtClean="0"/>
              <a:t>8/23/2017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4DA3F-3C09-AA45-AB21-B1008B6A8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845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78BDF-EEB2-1348-862C-303861ED637C}" type="datetimeFigureOut">
              <a:rPr lang="en-US" smtClean="0"/>
              <a:t>8/23/2017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4DA3F-3C09-AA45-AB21-B1008B6A8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299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78BDF-EEB2-1348-862C-303861ED637C}" type="datetimeFigureOut">
              <a:rPr lang="en-US" smtClean="0"/>
              <a:t>8/23/2017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4DA3F-3C09-AA45-AB21-B1008B6A8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235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78BDF-EEB2-1348-862C-303861ED637C}" type="datetimeFigureOut">
              <a:rPr lang="en-US" smtClean="0"/>
              <a:t>8/23/2017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4DA3F-3C09-AA45-AB21-B1008B6A8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175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78BDF-EEB2-1348-862C-303861ED637C}" type="datetimeFigureOut">
              <a:rPr lang="en-US" smtClean="0"/>
              <a:t>8/23/2017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4DA3F-3C09-AA45-AB21-B1008B6A8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414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78BDF-EEB2-1348-862C-303861ED637C}" type="datetimeFigureOut">
              <a:rPr lang="en-US" smtClean="0"/>
              <a:t>8/23/2017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4DA3F-3C09-AA45-AB21-B1008B6A8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491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78BDF-EEB2-1348-862C-303861ED637C}" type="datetimeFigureOut">
              <a:rPr lang="en-US" smtClean="0"/>
              <a:t>8/23/2017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4DA3F-3C09-AA45-AB21-B1008B6A8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880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78BDF-EEB2-1348-862C-303861ED637C}" type="datetimeFigureOut">
              <a:rPr lang="en-US" smtClean="0"/>
              <a:t>8/23/2017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4DA3F-3C09-AA45-AB21-B1008B6A8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987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78BDF-EEB2-1348-862C-303861ED637C}" type="datetimeFigureOut">
              <a:rPr lang="en-US" smtClean="0"/>
              <a:t>8/23/2017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4DA3F-3C09-AA45-AB21-B1008B6A8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192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78BDF-EEB2-1348-862C-303861ED637C}" type="datetimeFigureOut">
              <a:rPr lang="en-US" smtClean="0"/>
              <a:t>8/23/2017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54DA3F-3C09-AA45-AB21-B1008B6A8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768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hyperlink" Target="https://www.ncbi.nlm.nih.gov/books/NBK310274/" TargetMode="External"/><Relationship Id="rId7" Type="http://schemas.openxmlformats.org/officeDocument/2006/relationships/hyperlink" Target="http://cshlpress.com/default.tpl?action=full&amp;src=pdf&amp;--eqskudatarq=1076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hyperlink" Target="https://www.ncbi.nlm.nih.gov/glycans/" TargetMode="External"/><Relationship Id="rId4" Type="http://schemas.openxmlformats.org/officeDocument/2006/relationships/image" Target="../media/image1.jpeg"/><Relationship Id="rId9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8CACA87D-0225-4D74-A848-63962F633952}"/>
              </a:ext>
            </a:extLst>
          </p:cNvPr>
          <p:cNvGrpSpPr/>
          <p:nvPr/>
        </p:nvGrpSpPr>
        <p:grpSpPr>
          <a:xfrm>
            <a:off x="258786" y="399551"/>
            <a:ext cx="8607272" cy="6250655"/>
            <a:chOff x="258786" y="399551"/>
            <a:chExt cx="8607272" cy="6250655"/>
          </a:xfrm>
        </p:grpSpPr>
        <p:pic>
          <p:nvPicPr>
            <p:cNvPr id="16386" name="Picture 1">
              <a:hlinkClick r:id="rId3"/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29074" y="5834628"/>
              <a:ext cx="636984" cy="815578"/>
            </a:xfrm>
            <a:prstGeom prst="rect">
              <a:avLst/>
            </a:prstGeom>
            <a:noFill/>
            <a:ln w="3810">
              <a:solidFill>
                <a:schemeClr val="tx1">
                  <a:alpha val="55000"/>
                </a:schemeClr>
              </a:solidFill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87" name="Rectangle 2"/>
            <p:cNvSpPr txBox="1">
              <a:spLocks noChangeArrowheads="1"/>
            </p:cNvSpPr>
            <p:nvPr/>
          </p:nvSpPr>
          <p:spPr bwMode="auto">
            <a:xfrm>
              <a:off x="983086" y="399551"/>
              <a:ext cx="7245987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9pPr>
            </a:lstStyle>
            <a:p>
              <a:pPr algn="ctr"/>
              <a:r>
                <a:rPr lang="en-US" sz="1800" b="1" dirty="0"/>
                <a:t>A Calculated Representation of a 2-nm-Sized Gold Glyconanoparticle</a:t>
              </a:r>
              <a:endParaRPr lang="en-US" altLang="en-US" sz="1700" b="1" i="1" dirty="0">
                <a:solidFill>
                  <a:schemeClr val="tx2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284142" y="6240912"/>
              <a:ext cx="4900613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900" dirty="0"/>
                <a:t>©2017 The Consortium of </a:t>
              </a:r>
              <a:r>
                <a:rPr lang="en-US" sz="900" dirty="0" err="1"/>
                <a:t>Glycobiology</a:t>
              </a:r>
              <a:r>
                <a:rPr lang="en-US" sz="900" dirty="0"/>
                <a:t> Editors, La Jolla, California</a:t>
              </a:r>
            </a:p>
          </p:txBody>
        </p:sp>
        <p:sp>
          <p:nvSpPr>
            <p:cNvPr id="16389" name="Rectangle 14"/>
            <p:cNvSpPr>
              <a:spLocks noChangeArrowheads="1"/>
            </p:cNvSpPr>
            <p:nvPr/>
          </p:nvSpPr>
          <p:spPr bwMode="auto">
            <a:xfrm>
              <a:off x="1599226" y="5880348"/>
              <a:ext cx="6270446" cy="1615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9pPr>
            </a:lstStyle>
            <a:p>
              <a:pPr algn="ctr"/>
              <a:r>
                <a:rPr lang="en-US" altLang="en-US" sz="1200" b="1" i="1" dirty="0">
                  <a:solidFill>
                    <a:schemeClr val="tx2"/>
                  </a:solidFill>
                </a:rPr>
                <a:t>Chapter 58, Figure 2. Essentials of </a:t>
              </a:r>
              <a:r>
                <a:rPr lang="en-US" altLang="en-US" sz="1200" b="1" i="1" dirty="0" err="1">
                  <a:solidFill>
                    <a:schemeClr val="tx2"/>
                  </a:solidFill>
                </a:rPr>
                <a:t>Glycobiology</a:t>
              </a:r>
              <a:r>
                <a:rPr lang="en-US" altLang="en-US" sz="1200" b="1" i="1" dirty="0">
                  <a:solidFill>
                    <a:schemeClr val="tx2"/>
                  </a:solidFill>
                </a:rPr>
                <a:t>, </a:t>
              </a:r>
              <a:r>
                <a:rPr lang="en-US" altLang="en-US" sz="1000" b="1" dirty="0">
                  <a:solidFill>
                    <a:schemeClr val="tx2"/>
                  </a:solidFill>
                </a:rPr>
                <a:t>Third Edition</a:t>
              </a:r>
              <a:r>
                <a:rPr lang="en-US" altLang="en-US" sz="1200" b="1" i="1" dirty="0">
                  <a:solidFill>
                    <a:schemeClr val="tx2"/>
                  </a:solidFill>
                </a:rPr>
                <a:t> </a:t>
              </a:r>
              <a:endParaRPr lang="en-US" altLang="en-US" sz="1200" b="1" dirty="0">
                <a:solidFill>
                  <a:schemeClr val="tx2"/>
                </a:solidFill>
              </a:endParaRPr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AB3EB05E-67BB-42F9-9A40-76E9B859EA45}"/>
                </a:ext>
              </a:extLst>
            </p:cNvPr>
            <p:cNvGrpSpPr/>
            <p:nvPr/>
          </p:nvGrpSpPr>
          <p:grpSpPr>
            <a:xfrm>
              <a:off x="258786" y="5877048"/>
              <a:ext cx="1316220" cy="565843"/>
              <a:chOff x="258786" y="5877048"/>
              <a:chExt cx="1316220" cy="565843"/>
            </a:xfrm>
          </p:grpSpPr>
          <p:pic>
            <p:nvPicPr>
              <p:cNvPr id="16392" name="Picture 2">
                <a:hlinkClick r:id="rId5"/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22568" y="5877048"/>
                <a:ext cx="452438" cy="5048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391" name="Picture 3">
                <a:hlinkClick r:id="rId7"/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3264" y="5880348"/>
                <a:ext cx="418916" cy="4159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FF7FA8A2-72F8-40B0-936A-0A6284512274}"/>
                  </a:ext>
                </a:extLst>
              </p:cNvPr>
              <p:cNvSpPr/>
              <p:nvPr/>
            </p:nvSpPr>
            <p:spPr>
              <a:xfrm>
                <a:off x="258786" y="6258225"/>
                <a:ext cx="870751" cy="1846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600" dirty="0">
                    <a:latin typeface="Arial" panose="020B0604020202020204" pitchFamily="34" charset="0"/>
                    <a:cs typeface="Arial" panose="020B0604020202020204" pitchFamily="34" charset="0"/>
                  </a:rPr>
                  <a:t>Buy the Book</a:t>
                </a:r>
              </a:p>
            </p:txBody>
          </p:sp>
        </p:grp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0881E42-B314-48D5-825B-CE9BFBD7A60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202783" y="1363851"/>
              <a:ext cx="6759877" cy="34108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087637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226</TotalTime>
  <Words>87</Words>
  <Application>Microsoft Office PowerPoint</Application>
  <PresentationFormat>On-screen Show (4:3)</PresentationFormat>
  <Paragraphs>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MS PGothic</vt:lpstr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Varki, Ajit</dc:creator>
  <cp:lastModifiedBy>Bhaskar</cp:lastModifiedBy>
  <cp:revision>37</cp:revision>
  <dcterms:created xsi:type="dcterms:W3CDTF">2017-05-17T01:16:58Z</dcterms:created>
  <dcterms:modified xsi:type="dcterms:W3CDTF">2017-08-23T10:03:31Z</dcterms:modified>
</cp:coreProperties>
</file>