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9144000" cy="6858000" type="screen4x3"/>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04"/>
    <p:restoredTop sz="86333"/>
  </p:normalViewPr>
  <p:slideViewPr>
    <p:cSldViewPr snapToGrid="0" snapToObjects="1">
      <p:cViewPr varScale="1">
        <p:scale>
          <a:sx n="62" d="100"/>
          <a:sy n="62" d="100"/>
        </p:scale>
        <p:origin x="1008"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78" d="100"/>
          <a:sy n="78" d="100"/>
        </p:scale>
        <p:origin x="2352" y="176"/>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7A12D-A020-BB49-AD67-E7FABE8034BB}" type="datetimeFigureOut">
              <a:rPr lang="en-US" smtClean="0"/>
              <a:t>8/18/2017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82074-0B66-9D45-BB55-386BC2F181F0}" type="slidenum">
              <a:rPr lang="en-US" smtClean="0"/>
              <a:t>‹#›</a:t>
            </a:fld>
            <a:endParaRPr lang="en-US"/>
          </a:p>
        </p:txBody>
      </p:sp>
    </p:spTree>
    <p:extLst>
      <p:ext uri="{BB962C8B-B14F-4D97-AF65-F5344CB8AC3E}">
        <p14:creationId xmlns:p14="http://schemas.microsoft.com/office/powerpoint/2010/main" val="108475151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810CD66-9860-7F42-88F4-2E6957560D05}" type="slidenum">
              <a:rPr lang="en-US" altLang="en-US" sz="1200"/>
              <a:pPr/>
              <a:t>1</a:t>
            </a:fld>
            <a:endParaRPr lang="en-US" altLang="en-US" sz="1200"/>
          </a:p>
        </p:txBody>
      </p:sp>
      <p:sp>
        <p:nvSpPr>
          <p:cNvPr id="17411" name="Rectangle 2"/>
          <p:cNvSpPr>
            <a:spLocks noGrp="1" noRot="1" noChangeAspect="1" noChangeArrowheads="1" noTextEdit="1"/>
          </p:cNvSpPr>
          <p:nvPr>
            <p:ph type="sldImg"/>
          </p:nvPr>
        </p:nvSpPr>
        <p:spPr>
          <a:xfrm>
            <a:off x="1371600" y="1143000"/>
            <a:ext cx="4114800" cy="30861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IN" sz="900" b="1" i="0" u="none" strike="noStrike" kern="1200" baseline="0" dirty="0">
                <a:solidFill>
                  <a:schemeClr val="tx1"/>
                </a:solidFill>
                <a:latin typeface="+mn-lt"/>
                <a:ea typeface="+mn-ea"/>
                <a:cs typeface="+mn-cs"/>
              </a:rPr>
              <a:t>FIGURE 33.5. </a:t>
            </a:r>
            <a:r>
              <a:rPr lang="en-US" sz="900" kern="1200" dirty="0">
                <a:solidFill>
                  <a:schemeClr val="tx1"/>
                </a:solidFill>
                <a:effectLst/>
                <a:latin typeface="+mn-lt"/>
                <a:ea typeface="+mn-ea"/>
                <a:cs typeface="+mn-cs"/>
              </a:rPr>
              <a:t>Subcellular trafficking pathways of glycoproteins, lysosomal enzymes, and M6P receptors (MPRs). Newly synthesized glycoproteins originating from the rough endoplasmic reticulum (ER) pass through the Golgi stacks and are then sorted to various destinations. Along this route, lysosomal enzymes are recognized by </a:t>
            </a:r>
            <a:r>
              <a:rPr lang="en-US" sz="900" kern="1200" dirty="0" err="1">
                <a:solidFill>
                  <a:schemeClr val="tx1"/>
                </a:solidFill>
                <a:effectLst/>
                <a:latin typeface="+mn-lt"/>
                <a:ea typeface="+mn-ea"/>
                <a:cs typeface="+mn-cs"/>
              </a:rPr>
              <a:t>GlcNAc</a:t>
            </a:r>
            <a:r>
              <a:rPr lang="en-US" sz="900" kern="1200" dirty="0">
                <a:solidFill>
                  <a:schemeClr val="tx1"/>
                </a:solidFill>
                <a:effectLst/>
                <a:latin typeface="+mn-lt"/>
                <a:ea typeface="+mn-ea"/>
                <a:cs typeface="+mn-cs"/>
              </a:rPr>
              <a:t>-P-T and phosphorylated in the intermediate compartment (</a:t>
            </a:r>
            <a:r>
              <a:rPr lang="en-US" sz="900" i="1" kern="1200" dirty="0">
                <a:solidFill>
                  <a:schemeClr val="tx1"/>
                </a:solidFill>
                <a:effectLst/>
                <a:latin typeface="+mn-lt"/>
                <a:ea typeface="+mn-ea"/>
                <a:cs typeface="+mn-cs"/>
              </a:rPr>
              <a:t>cis</a:t>
            </a:r>
            <a:r>
              <a:rPr lang="en-US" sz="900" kern="1200" dirty="0">
                <a:solidFill>
                  <a:schemeClr val="tx1"/>
                </a:solidFill>
                <a:effectLst/>
                <a:latin typeface="+mn-lt"/>
                <a:ea typeface="+mn-ea"/>
                <a:cs typeface="+mn-cs"/>
              </a:rPr>
              <a:t>-Golgi network) and then acted on by the uncovering enzyme (phosphodiester glycosidase) in the </a:t>
            </a:r>
            <a:r>
              <a:rPr lang="en-US" sz="900" i="1" kern="1200" dirty="0">
                <a:solidFill>
                  <a:schemeClr val="tx1"/>
                </a:solidFill>
                <a:effectLst/>
                <a:latin typeface="+mn-lt"/>
                <a:ea typeface="+mn-ea"/>
                <a:cs typeface="+mn-cs"/>
              </a:rPr>
              <a:t>trans</a:t>
            </a:r>
            <a:r>
              <a:rPr lang="en-US" sz="900" kern="1200" dirty="0">
                <a:solidFill>
                  <a:schemeClr val="tx1"/>
                </a:solidFill>
                <a:effectLst/>
                <a:latin typeface="+mn-lt"/>
                <a:ea typeface="+mn-ea"/>
                <a:cs typeface="+mn-cs"/>
              </a:rPr>
              <a:t>-Golgi network (TGN). Beyond the TGN, trafficking of lysosomal enzymes is primarily mediated by the MPRs through early endosomes to late endosomes, in which their lysosomal enzyme cargo is released. Smaller amounts of lysosomal enzymes can escape capture by MPRs and be secreted into the extracellular fluid. Lysosomal enzymes can also reenter the cell by binding to cell-surface MPRs and subsequent endocytosis. Once in the endocytic pathway, internalized lysosomal enzymes can intermingle with those following the biosynthetic route, as depicted. (</a:t>
            </a:r>
            <a:r>
              <a:rPr lang="en-US" sz="900" i="1" kern="1200" dirty="0">
                <a:solidFill>
                  <a:schemeClr val="tx1"/>
                </a:solidFill>
                <a:effectLst/>
                <a:latin typeface="+mn-lt"/>
                <a:ea typeface="+mn-ea"/>
                <a:cs typeface="+mn-cs"/>
              </a:rPr>
              <a:t>Open arrowheads</a:t>
            </a:r>
            <a:r>
              <a:rPr lang="en-US" sz="900" kern="1200" dirty="0">
                <a:solidFill>
                  <a:schemeClr val="tx1"/>
                </a:solidFill>
                <a:effectLst/>
                <a:latin typeface="+mn-lt"/>
                <a:ea typeface="+mn-ea"/>
                <a:cs typeface="+mn-cs"/>
              </a:rPr>
              <a:t>) Pathways general to many </a:t>
            </a:r>
            <a:r>
              <a:rPr lang="en-US" sz="900" kern="1200" dirty="0" err="1">
                <a:solidFill>
                  <a:schemeClr val="tx1"/>
                </a:solidFill>
                <a:effectLst/>
                <a:latin typeface="+mn-lt"/>
                <a:ea typeface="+mn-ea"/>
                <a:cs typeface="+mn-cs"/>
              </a:rPr>
              <a:t>nonlysosomal</a:t>
            </a:r>
            <a:r>
              <a:rPr lang="en-US" sz="900" kern="1200" dirty="0">
                <a:solidFill>
                  <a:schemeClr val="tx1"/>
                </a:solidFill>
                <a:effectLst/>
                <a:latin typeface="+mn-lt"/>
                <a:ea typeface="+mn-ea"/>
                <a:cs typeface="+mn-cs"/>
              </a:rPr>
              <a:t> glycoproteins; (</a:t>
            </a:r>
            <a:r>
              <a:rPr lang="en-US" sz="900" i="1" kern="1200" dirty="0">
                <a:solidFill>
                  <a:schemeClr val="tx1"/>
                </a:solidFill>
                <a:effectLst/>
                <a:latin typeface="+mn-lt"/>
                <a:ea typeface="+mn-ea"/>
                <a:cs typeface="+mn-cs"/>
              </a:rPr>
              <a:t>red arrows</a:t>
            </a:r>
            <a:r>
              <a:rPr lang="en-US" sz="900" kern="1200" dirty="0">
                <a:solidFill>
                  <a:schemeClr val="tx1"/>
                </a:solidFill>
                <a:effectLst/>
                <a:latin typeface="+mn-lt"/>
                <a:ea typeface="+mn-ea"/>
                <a:cs typeface="+mn-cs"/>
              </a:rPr>
              <a:t>) specific itineraries of lysosomal enzymes; (</a:t>
            </a:r>
            <a:r>
              <a:rPr lang="en-US" sz="900" i="1" kern="1200" dirty="0">
                <a:solidFill>
                  <a:schemeClr val="tx1"/>
                </a:solidFill>
                <a:effectLst/>
                <a:latin typeface="+mn-lt"/>
                <a:ea typeface="+mn-ea"/>
                <a:cs typeface="+mn-cs"/>
              </a:rPr>
              <a:t>green arrows</a:t>
            </a:r>
            <a:r>
              <a:rPr lang="en-US" sz="900" kern="1200" dirty="0">
                <a:solidFill>
                  <a:schemeClr val="tx1"/>
                </a:solidFill>
                <a:effectLst/>
                <a:latin typeface="+mn-lt"/>
                <a:ea typeface="+mn-ea"/>
                <a:cs typeface="+mn-cs"/>
              </a:rPr>
              <a:t>) pathways of MPRs. Additional pathways for MPRs include recycling from the early endosome to the cell surface and back to the TGN, and from the recycling endosome and the late endosome, following release of their lysosomal enzyme cargo.</a:t>
            </a:r>
          </a:p>
          <a:p>
            <a:endParaRPr lang="en-US" altLang="en-US" dirty="0">
              <a:ea typeface="MS PGothic" charset="-128"/>
            </a:endParaRPr>
          </a:p>
          <a:p>
            <a:r>
              <a:rPr lang="en-US" sz="900" b="0" i="1" kern="1200" dirty="0">
                <a:solidFill>
                  <a:schemeClr val="tx1"/>
                </a:solidFill>
                <a:effectLst/>
                <a:latin typeface="+mn-lt"/>
                <a:ea typeface="+mn-ea"/>
                <a:cs typeface="+mn-cs"/>
              </a:rPr>
              <a:t>(Note: Embedded links are present but live only in the slide display mode.)</a:t>
            </a:r>
            <a:endParaRPr lang="en-US" altLang="en-US" dirty="0">
              <a:ea typeface="MS PGothic" charset="-128"/>
            </a:endParaRPr>
          </a:p>
        </p:txBody>
      </p:sp>
    </p:spTree>
    <p:extLst>
      <p:ext uri="{BB962C8B-B14F-4D97-AF65-F5344CB8AC3E}">
        <p14:creationId xmlns:p14="http://schemas.microsoft.com/office/powerpoint/2010/main" val="143001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6475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45547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09684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05429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78BDF-EEB2-1348-862C-303861ED637C}"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19423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78BDF-EEB2-1348-862C-303861ED637C}"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96517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78BDF-EEB2-1348-862C-303861ED637C}"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237141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78BDF-EEB2-1348-862C-303861ED637C}"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01949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78BDF-EEB2-1348-862C-303861ED637C}"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25588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5169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7211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78BDF-EEB2-1348-862C-303861ED637C}" type="datetimeFigureOut">
              <a:rPr lang="en-US" smtClean="0"/>
              <a:t>8/18/2017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4DA3F-3C09-AA45-AB21-B1008B6A8CB4}" type="slidenum">
              <a:rPr lang="en-US" smtClean="0"/>
              <a:t>‹#›</a:t>
            </a:fld>
            <a:endParaRPr lang="en-US"/>
          </a:p>
        </p:txBody>
      </p:sp>
    </p:spTree>
    <p:extLst>
      <p:ext uri="{BB962C8B-B14F-4D97-AF65-F5344CB8AC3E}">
        <p14:creationId xmlns:p14="http://schemas.microsoft.com/office/powerpoint/2010/main" val="2334768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ncbi.nlm.nih.gov/books/NBK310274/" TargetMode="External"/><Relationship Id="rId7" Type="http://schemas.openxmlformats.org/officeDocument/2006/relationships/hyperlink" Target="http://cshlpress.com/default.tpl?action=full&amp;src=pdf&amp;--eqskudatarq=107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ncbi.nlm.nih.gov/glycans/" TargetMode="External"/><Relationship Id="rId4" Type="http://schemas.openxmlformats.org/officeDocument/2006/relationships/image" Target="../media/image1.jpeg"/><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26814AA-DD95-41C3-9B09-A3B321A16153}"/>
              </a:ext>
            </a:extLst>
          </p:cNvPr>
          <p:cNvGrpSpPr/>
          <p:nvPr/>
        </p:nvGrpSpPr>
        <p:grpSpPr>
          <a:xfrm>
            <a:off x="258786" y="399551"/>
            <a:ext cx="8607272" cy="6250655"/>
            <a:chOff x="258786" y="399551"/>
            <a:chExt cx="8607272" cy="6250655"/>
          </a:xfrm>
        </p:grpSpPr>
        <p:pic>
          <p:nvPicPr>
            <p:cNvPr id="16386"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074" y="5834628"/>
              <a:ext cx="636984" cy="815578"/>
            </a:xfrm>
            <a:prstGeom prst="rect">
              <a:avLst/>
            </a:prstGeom>
            <a:noFill/>
            <a:ln w="3810">
              <a:solidFill>
                <a:schemeClr val="tx1">
                  <a:alpha val="5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2"/>
            <p:cNvSpPr txBox="1">
              <a:spLocks noChangeArrowheads="1"/>
            </p:cNvSpPr>
            <p:nvPr/>
          </p:nvSpPr>
          <p:spPr bwMode="auto">
            <a:xfrm>
              <a:off x="983086" y="399551"/>
              <a:ext cx="724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sz="1800" b="1" dirty="0"/>
                <a:t>Subcellular Trafficking Pathways of Glycoproteins, Lysosomal Enzymes, and M6P Receptors </a:t>
              </a:r>
              <a:endParaRPr lang="en-US" altLang="en-US" sz="1700" b="1" i="1" dirty="0">
                <a:solidFill>
                  <a:schemeClr val="tx2"/>
                </a:solidFill>
              </a:endParaRPr>
            </a:p>
          </p:txBody>
        </p:sp>
        <p:sp>
          <p:nvSpPr>
            <p:cNvPr id="10" name="Rectangle 9"/>
            <p:cNvSpPr/>
            <p:nvPr/>
          </p:nvSpPr>
          <p:spPr>
            <a:xfrm>
              <a:off x="2284142" y="6240912"/>
              <a:ext cx="4900613" cy="230832"/>
            </a:xfrm>
            <a:prstGeom prst="rect">
              <a:avLst/>
            </a:prstGeom>
          </p:spPr>
          <p:txBody>
            <a:bodyPr wrap="square">
              <a:spAutoFit/>
            </a:bodyPr>
            <a:lstStyle/>
            <a:p>
              <a:pPr algn="ctr"/>
              <a:r>
                <a:rPr lang="en-US" sz="900" dirty="0"/>
                <a:t>©2017 The Consortium of </a:t>
              </a:r>
              <a:r>
                <a:rPr lang="en-US" sz="900" dirty="0" err="1"/>
                <a:t>Glycobiology</a:t>
              </a:r>
              <a:r>
                <a:rPr lang="en-US" sz="900" dirty="0"/>
                <a:t> Editors, La Jolla, California</a:t>
              </a:r>
            </a:p>
          </p:txBody>
        </p:sp>
        <p:sp>
          <p:nvSpPr>
            <p:cNvPr id="16389" name="Rectangle 14"/>
            <p:cNvSpPr>
              <a:spLocks noChangeArrowheads="1"/>
            </p:cNvSpPr>
            <p:nvPr/>
          </p:nvSpPr>
          <p:spPr bwMode="auto">
            <a:xfrm>
              <a:off x="1599226" y="5880348"/>
              <a:ext cx="6270446" cy="16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1200" b="1" i="1" dirty="0">
                  <a:solidFill>
                    <a:schemeClr val="tx2"/>
                  </a:solidFill>
                </a:rPr>
                <a:t>Chapter 33, Figure 5. Essentials of </a:t>
              </a:r>
              <a:r>
                <a:rPr lang="en-US" altLang="en-US" sz="1200" b="1" i="1" dirty="0" err="1">
                  <a:solidFill>
                    <a:schemeClr val="tx2"/>
                  </a:solidFill>
                </a:rPr>
                <a:t>Glycobiology</a:t>
              </a:r>
              <a:r>
                <a:rPr lang="en-US" altLang="en-US" sz="1200" b="1" i="1" dirty="0">
                  <a:solidFill>
                    <a:schemeClr val="tx2"/>
                  </a:solidFill>
                </a:rPr>
                <a:t>, </a:t>
              </a:r>
              <a:r>
                <a:rPr lang="en-US" altLang="en-US" sz="1000" b="1" dirty="0">
                  <a:solidFill>
                    <a:schemeClr val="tx2"/>
                  </a:solidFill>
                </a:rPr>
                <a:t>Third Edition</a:t>
              </a:r>
              <a:r>
                <a:rPr lang="en-US" altLang="en-US" sz="1200" b="1" i="1" dirty="0">
                  <a:solidFill>
                    <a:schemeClr val="tx2"/>
                  </a:solidFill>
                </a:rPr>
                <a:t> </a:t>
              </a:r>
              <a:endParaRPr lang="en-US" altLang="en-US" sz="1200" b="1" dirty="0">
                <a:solidFill>
                  <a:schemeClr val="tx2"/>
                </a:solidFill>
              </a:endParaRPr>
            </a:p>
          </p:txBody>
        </p:sp>
        <p:grpSp>
          <p:nvGrpSpPr>
            <p:cNvPr id="2" name="Group 1">
              <a:extLst>
                <a:ext uri="{FF2B5EF4-FFF2-40B4-BE49-F238E27FC236}">
                  <a16:creationId xmlns:a16="http://schemas.microsoft.com/office/drawing/2014/main" id="{AB3EB05E-67BB-42F9-9A40-76E9B859EA45}"/>
                </a:ext>
              </a:extLst>
            </p:cNvPr>
            <p:cNvGrpSpPr/>
            <p:nvPr/>
          </p:nvGrpSpPr>
          <p:grpSpPr>
            <a:xfrm>
              <a:off x="258786" y="5877048"/>
              <a:ext cx="1316220" cy="565843"/>
              <a:chOff x="258786" y="5877048"/>
              <a:chExt cx="1316220" cy="565843"/>
            </a:xfrm>
          </p:grpSpPr>
          <p:pic>
            <p:nvPicPr>
              <p:cNvPr id="16392" name="Picture 2">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2568" y="5877048"/>
                <a:ext cx="45243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3">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3264" y="5880348"/>
                <a:ext cx="418916" cy="415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FF7FA8A2-72F8-40B0-936A-0A6284512274}"/>
                  </a:ext>
                </a:extLst>
              </p:cNvPr>
              <p:cNvSpPr/>
              <p:nvPr/>
            </p:nvSpPr>
            <p:spPr>
              <a:xfrm>
                <a:off x="258786" y="6258225"/>
                <a:ext cx="870751"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Buy the Book</a:t>
                </a:r>
              </a:p>
            </p:txBody>
          </p:sp>
        </p:grpSp>
        <p:pic>
          <p:nvPicPr>
            <p:cNvPr id="7" name="Picture 6">
              <a:extLst>
                <a:ext uri="{FF2B5EF4-FFF2-40B4-BE49-F238E27FC236}">
                  <a16:creationId xmlns:a16="http://schemas.microsoft.com/office/drawing/2014/main" id="{54EC781B-0E18-444D-A035-395A22471CF9}"/>
                </a:ext>
              </a:extLst>
            </p:cNvPr>
            <p:cNvPicPr>
              <a:picLocks noChangeAspect="1"/>
            </p:cNvPicPr>
            <p:nvPr/>
          </p:nvPicPr>
          <p:blipFill>
            <a:blip r:embed="rId9"/>
            <a:stretch>
              <a:fillRect/>
            </a:stretch>
          </p:blipFill>
          <p:spPr>
            <a:xfrm>
              <a:off x="2733593" y="1197626"/>
              <a:ext cx="3872818" cy="4170727"/>
            </a:xfrm>
            <a:prstGeom prst="rect">
              <a:avLst/>
            </a:prstGeom>
          </p:spPr>
        </p:pic>
      </p:grpSp>
    </p:spTree>
    <p:extLst>
      <p:ext uri="{BB962C8B-B14F-4D97-AF65-F5344CB8AC3E}">
        <p14:creationId xmlns:p14="http://schemas.microsoft.com/office/powerpoint/2010/main" val="1408763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290</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Varki, Ajit</dc:creator>
  <cp:lastModifiedBy>Bhaskar</cp:lastModifiedBy>
  <cp:revision>36</cp:revision>
  <dcterms:created xsi:type="dcterms:W3CDTF">2017-05-17T01:16:58Z</dcterms:created>
  <dcterms:modified xsi:type="dcterms:W3CDTF">2017-08-18T11:20:30Z</dcterms:modified>
</cp:coreProperties>
</file>