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04"/>
    <p:restoredTop sz="86333"/>
  </p:normalViewPr>
  <p:slideViewPr>
    <p:cSldViewPr snapToGrid="0" snapToObjects="1">
      <p:cViewPr varScale="1">
        <p:scale>
          <a:sx n="62" d="100"/>
          <a:sy n="62" d="100"/>
        </p:scale>
        <p:origin x="10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A12D-A020-BB49-AD67-E7FABE8034BB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2074-0B66-9D45-BB55-386BC2F1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810CD66-9860-7F42-88F4-2E6957560D0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33.4.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Ribbon diagram of the bovine cation-dependent M6P receptor (CD-MPR). Shown are the two monomers (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magenta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cyan ribbons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of the dimer as well as the ligand M6P (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 ball-and-stick model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(Modified, with permission, from Roberts et al. 1998.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93: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639–648, © Cell Press. Original art has been adapted and redrawn by R.D. Cummings.)</a:t>
            </a:r>
          </a:p>
          <a:p>
            <a:endParaRPr lang="en-US" altLang="en-US" dirty="0">
              <a:ea typeface="MS PGothic" charset="-128"/>
            </a:endParaRPr>
          </a:p>
          <a:p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(Note: Embedded links are present but live only in the slide display mode.)</a:t>
            </a:r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01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ncbi.nlm.nih.gov/books/NBK310274/" TargetMode="External"/><Relationship Id="rId7" Type="http://schemas.openxmlformats.org/officeDocument/2006/relationships/hyperlink" Target="http://cshlpress.com/default.tpl?action=full&amp;src=pdf&amp;--eqskudatarq=107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ncbi.nlm.nih.gov/glycans/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B7EFEB0-3200-4E18-9090-8618E48422D1}"/>
              </a:ext>
            </a:extLst>
          </p:cNvPr>
          <p:cNvGrpSpPr/>
          <p:nvPr/>
        </p:nvGrpSpPr>
        <p:grpSpPr>
          <a:xfrm>
            <a:off x="258786" y="399551"/>
            <a:ext cx="8607272" cy="6250655"/>
            <a:chOff x="258786" y="399551"/>
            <a:chExt cx="8607272" cy="6250655"/>
          </a:xfrm>
        </p:grpSpPr>
        <p:pic>
          <p:nvPicPr>
            <p:cNvPr id="16386" name="Picture 1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074" y="5834628"/>
              <a:ext cx="636984" cy="815578"/>
            </a:xfrm>
            <a:prstGeom prst="rect">
              <a:avLst/>
            </a:prstGeom>
            <a:noFill/>
            <a:ln w="3810">
              <a:solidFill>
                <a:schemeClr val="tx1">
                  <a:alpha val="55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Rectangle 2"/>
            <p:cNvSpPr txBox="1">
              <a:spLocks noChangeArrowheads="1"/>
            </p:cNvSpPr>
            <p:nvPr/>
          </p:nvSpPr>
          <p:spPr bwMode="auto">
            <a:xfrm>
              <a:off x="983086" y="399551"/>
              <a:ext cx="72459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sz="1800" b="1" dirty="0"/>
                <a:t>Ribbon Diagram of the Bovine Cation-Dependent M6P Receptor</a:t>
              </a:r>
              <a:endParaRPr lang="en-US" altLang="en-US" sz="1700" b="1" i="1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4142" y="6240912"/>
              <a:ext cx="490061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©2017 The Consortium of </a:t>
              </a:r>
              <a:r>
                <a:rPr lang="en-US" sz="900" dirty="0" err="1"/>
                <a:t>Glycobiology</a:t>
              </a:r>
              <a:r>
                <a:rPr lang="en-US" sz="900" dirty="0"/>
                <a:t> Editors, La Jolla, California</a:t>
              </a:r>
            </a:p>
          </p:txBody>
        </p:sp>
        <p:sp>
          <p:nvSpPr>
            <p:cNvPr id="16389" name="Rectangle 14"/>
            <p:cNvSpPr>
              <a:spLocks noChangeArrowheads="1"/>
            </p:cNvSpPr>
            <p:nvPr/>
          </p:nvSpPr>
          <p:spPr bwMode="auto">
            <a:xfrm>
              <a:off x="1599226" y="5880348"/>
              <a:ext cx="6270446" cy="16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altLang="en-US" sz="1200" b="1" i="1" dirty="0">
                  <a:solidFill>
                    <a:schemeClr val="tx2"/>
                  </a:solidFill>
                </a:rPr>
                <a:t>Chapter 33, Figure 4. Essentials of </a:t>
              </a:r>
              <a:r>
                <a:rPr lang="en-US" altLang="en-US" sz="1200" b="1" i="1" dirty="0" err="1">
                  <a:solidFill>
                    <a:schemeClr val="tx2"/>
                  </a:solidFill>
                </a:rPr>
                <a:t>Glycobiology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, </a:t>
              </a:r>
              <a:r>
                <a:rPr lang="en-US" altLang="en-US" sz="1000" b="1" dirty="0">
                  <a:solidFill>
                    <a:schemeClr val="tx2"/>
                  </a:solidFill>
                </a:rPr>
                <a:t>Third Edition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 </a:t>
              </a:r>
              <a:endParaRPr lang="en-US" altLang="en-US" sz="1200" b="1" dirty="0">
                <a:solidFill>
                  <a:schemeClr val="tx2"/>
                </a:solidFill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B3EB05E-67BB-42F9-9A40-76E9B859EA45}"/>
                </a:ext>
              </a:extLst>
            </p:cNvPr>
            <p:cNvGrpSpPr/>
            <p:nvPr/>
          </p:nvGrpSpPr>
          <p:grpSpPr>
            <a:xfrm>
              <a:off x="258786" y="5877048"/>
              <a:ext cx="1316220" cy="565843"/>
              <a:chOff x="258786" y="5877048"/>
              <a:chExt cx="1316220" cy="565843"/>
            </a:xfrm>
          </p:grpSpPr>
          <p:pic>
            <p:nvPicPr>
              <p:cNvPr id="16392" name="Picture 2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568" y="5877048"/>
                <a:ext cx="452438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1" name="Picture 3">
                <a:hlinkClick r:id="rId7"/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264" y="5880348"/>
                <a:ext cx="418916" cy="415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F7FA8A2-72F8-40B0-936A-0A6284512274}"/>
                  </a:ext>
                </a:extLst>
              </p:cNvPr>
              <p:cNvSpPr/>
              <p:nvPr/>
            </p:nvSpPr>
            <p:spPr>
              <a:xfrm>
                <a:off x="258786" y="6258225"/>
                <a:ext cx="870751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Buy the Book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FF735C-43EA-4007-A8AF-DA05281D4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38711" y="1425844"/>
              <a:ext cx="5877597" cy="3518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876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127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Varki, Ajit</dc:creator>
  <cp:lastModifiedBy>Bhaskar</cp:lastModifiedBy>
  <cp:revision>36</cp:revision>
  <dcterms:created xsi:type="dcterms:W3CDTF">2017-05-17T01:16:58Z</dcterms:created>
  <dcterms:modified xsi:type="dcterms:W3CDTF">2017-08-18T11:18:53Z</dcterms:modified>
</cp:coreProperties>
</file>