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33.3.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GlcNAc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-P-T is an α</a:t>
            </a:r>
            <a:r>
              <a:rPr lang="en-US" sz="9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en-US" sz="9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lang="en-US" sz="9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hexamer encoded by two genes. The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GNPTAB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encodes a catalytically inactive type 3 transmembrane precursor that undergoes a proteolytic cleavage between Lys-928 and Asp-929 in the Golgi to generate the active α- and β-subunits. These subunits mediate the catalytic function via the Stealth domains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lime-green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These domains are similar to bacterial genes that function as sugar-phosphate transferases in the biosynthesis of cell-wall polysaccharides. The Notch modules (N1,N2) and the DMAP (DNA-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methylase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-associated protein) domain participate in lysosomal enzyme recognition. The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GNPTG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encodes the γ-subunit that contains a DMAP lysosomal enzyme-binding domain and an MRH (M6P receptor homology) domain that is postulated to bind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oligomannosyl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N-glycans on lysosomal enzymes and present them to the catalytic site of the transferase. SS, signal sequence; EF, EF-hand calcium-binding motif.</a:t>
            </a:r>
          </a:p>
          <a:p>
            <a:endParaRPr lang="en-US" altLang="en-US" dirty="0">
              <a:ea typeface="MS PGothic" charset="-128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hyperlink" Target="http://cshlpress.com/default.tpl?action=full&amp;src=pdf&amp;--eqskudatarq=10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ncbi.nlm.nih.gov/glycans/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371FE8-66AC-4162-9098-FD13552BE598}"/>
              </a:ext>
            </a:extLst>
          </p:cNvPr>
          <p:cNvGrpSpPr/>
          <p:nvPr/>
        </p:nvGrpSpPr>
        <p:grpSpPr>
          <a:xfrm>
            <a:off x="258786" y="399551"/>
            <a:ext cx="8607272" cy="6250655"/>
            <a:chOff x="258786" y="399551"/>
            <a:chExt cx="8607272" cy="6250655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834628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983086" y="399551"/>
              <a:ext cx="72459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 err="1"/>
                <a:t>GlcNAc</a:t>
              </a:r>
              <a:r>
                <a:rPr lang="en-US" sz="1800" b="1" dirty="0"/>
                <a:t>-P-T is an α</a:t>
              </a:r>
              <a:r>
                <a:rPr lang="en-US" sz="1800" b="1" baseline="-25000" dirty="0"/>
                <a:t>2</a:t>
              </a:r>
              <a:r>
                <a:rPr lang="en-US" sz="1800" b="1" dirty="0"/>
                <a:t>β</a:t>
              </a:r>
              <a:r>
                <a:rPr lang="en-US" sz="1800" b="1" baseline="-25000" dirty="0"/>
                <a:t>2</a:t>
              </a:r>
              <a:r>
                <a:rPr lang="en-US" sz="1800" b="1" dirty="0"/>
                <a:t>γ</a:t>
              </a:r>
              <a:r>
                <a:rPr lang="en-US" sz="1800" b="1" baseline="-25000" dirty="0"/>
                <a:t>2</a:t>
              </a:r>
              <a:r>
                <a:rPr lang="en-US" sz="1800" b="1" dirty="0"/>
                <a:t> Hexamer Encoded by Two Genes</a:t>
              </a:r>
              <a:endParaRPr lang="en-US" altLang="en-US" sz="17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4142" y="6240912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880348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33, Figure 3.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B3EB05E-67BB-42F9-9A40-76E9B859EA45}"/>
                </a:ext>
              </a:extLst>
            </p:cNvPr>
            <p:cNvGrpSpPr/>
            <p:nvPr/>
          </p:nvGrpSpPr>
          <p:grpSpPr>
            <a:xfrm>
              <a:off x="258786" y="5877048"/>
              <a:ext cx="1316220" cy="565843"/>
              <a:chOff x="258786" y="5877048"/>
              <a:chExt cx="1316220" cy="565843"/>
            </a:xfrm>
          </p:grpSpPr>
          <p:pic>
            <p:nvPicPr>
              <p:cNvPr id="16392" name="Picture 2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1" name="Picture 3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7FA8A2-72F8-40B0-936A-0A6284512274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4DE4EA-030D-4A3B-A21C-A80EB0BDD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9571" y="1921787"/>
              <a:ext cx="6720913" cy="1951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205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36</cp:revision>
  <dcterms:created xsi:type="dcterms:W3CDTF">2017-05-17T01:16:58Z</dcterms:created>
  <dcterms:modified xsi:type="dcterms:W3CDTF">2017-08-18T11:17:17Z</dcterms:modified>
</cp:coreProperties>
</file>