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9144000" cy="6858000" type="screen4x3"/>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04"/>
    <p:restoredTop sz="86333"/>
  </p:normalViewPr>
  <p:slideViewPr>
    <p:cSldViewPr snapToGrid="0" snapToObjects="1">
      <p:cViewPr varScale="1">
        <p:scale>
          <a:sx n="62" d="100"/>
          <a:sy n="62" d="100"/>
        </p:scale>
        <p:origin x="1008" y="10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78" d="100"/>
          <a:sy n="78" d="100"/>
        </p:scale>
        <p:origin x="2352" y="176"/>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7A12D-A020-BB49-AD67-E7FABE8034BB}" type="datetimeFigureOut">
              <a:rPr lang="en-US" smtClean="0"/>
              <a:t>8/17/2017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82074-0B66-9D45-BB55-386BC2F181F0}" type="slidenum">
              <a:rPr lang="en-US" smtClean="0"/>
              <a:t>‹#›</a:t>
            </a:fld>
            <a:endParaRPr lang="en-US"/>
          </a:p>
        </p:txBody>
      </p:sp>
    </p:spTree>
    <p:extLst>
      <p:ext uri="{BB962C8B-B14F-4D97-AF65-F5344CB8AC3E}">
        <p14:creationId xmlns:p14="http://schemas.microsoft.com/office/powerpoint/2010/main" val="108475151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810CD66-9860-7F42-88F4-2E6957560D05}" type="slidenum">
              <a:rPr lang="en-US" altLang="en-US" sz="1200"/>
              <a:pPr/>
              <a:t>1</a:t>
            </a:fld>
            <a:endParaRPr lang="en-US" altLang="en-US" sz="1200"/>
          </a:p>
        </p:txBody>
      </p:sp>
      <p:sp>
        <p:nvSpPr>
          <p:cNvPr id="17411" name="Rectangle 2"/>
          <p:cNvSpPr>
            <a:spLocks noGrp="1" noRot="1" noChangeAspect="1" noChangeArrowheads="1" noTextEdit="1"/>
          </p:cNvSpPr>
          <p:nvPr>
            <p:ph type="sldImg"/>
          </p:nvPr>
        </p:nvSpPr>
        <p:spPr>
          <a:xfrm>
            <a:off x="1371600" y="1143000"/>
            <a:ext cx="4114800" cy="308610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IN" sz="900" b="1" i="0" u="none" strike="noStrike" kern="1200" baseline="0" dirty="0">
                <a:solidFill>
                  <a:schemeClr val="tx1"/>
                </a:solidFill>
                <a:latin typeface="+mn-lt"/>
                <a:ea typeface="+mn-ea"/>
                <a:cs typeface="+mn-cs"/>
              </a:rPr>
              <a:t>FIGURE 1.8. </a:t>
            </a:r>
            <a:r>
              <a:rPr lang="en-US" sz="900" kern="1200" dirty="0">
                <a:solidFill>
                  <a:schemeClr val="tx1"/>
                </a:solidFill>
                <a:effectLst/>
                <a:latin typeface="+mn-lt"/>
                <a:ea typeface="+mn-ea"/>
                <a:cs typeface="+mn-cs"/>
              </a:rPr>
              <a:t>Biosynthesis, use, and turnover of a common monosaccharide. This schematic shows the biosynthesis, fate, and turnover of galactose, a common monosaccharide constituent of animal glycans. Although small amounts of galactose can be taken up from the outside of the cell, most cellular galactose is either synthesized de novo from glucose or recycled from degradation of glycoconjugates in the lysosome. The figure is a simplified view of the generation of the UDP nucleotide sugar UDP-Gal, its equilibrium state with UDP-glucose, and its uptake and use in the Golgi apparatus for synthesis of new glycans. (</a:t>
            </a:r>
            <a:r>
              <a:rPr lang="en-US" sz="900" i="1" kern="1200" dirty="0">
                <a:solidFill>
                  <a:schemeClr val="tx1"/>
                </a:solidFill>
                <a:effectLst/>
                <a:latin typeface="+mn-lt"/>
                <a:ea typeface="+mn-ea"/>
                <a:cs typeface="+mn-cs"/>
              </a:rPr>
              <a:t>Solid lines</a:t>
            </a:r>
            <a:r>
              <a:rPr lang="en-US" sz="900" kern="1200" dirty="0">
                <a:solidFill>
                  <a:schemeClr val="tx1"/>
                </a:solidFill>
                <a:effectLst/>
                <a:latin typeface="+mn-lt"/>
                <a:ea typeface="+mn-ea"/>
                <a:cs typeface="+mn-cs"/>
              </a:rPr>
              <a:t>) Biochemical pathways; (</a:t>
            </a:r>
            <a:r>
              <a:rPr lang="en-US" sz="900" i="1" kern="1200" dirty="0">
                <a:solidFill>
                  <a:schemeClr val="tx1"/>
                </a:solidFill>
                <a:effectLst/>
                <a:latin typeface="+mn-lt"/>
                <a:ea typeface="+mn-ea"/>
                <a:cs typeface="+mn-cs"/>
              </a:rPr>
              <a:t>dashed lines</a:t>
            </a:r>
            <a:r>
              <a:rPr lang="en-US" sz="900" kern="1200" dirty="0">
                <a:solidFill>
                  <a:schemeClr val="tx1"/>
                </a:solidFill>
                <a:effectLst/>
                <a:latin typeface="+mn-lt"/>
                <a:ea typeface="+mn-ea"/>
                <a:cs typeface="+mn-cs"/>
              </a:rPr>
              <a:t>) pathways for the trafficking of membranes and glycans.</a:t>
            </a:r>
          </a:p>
          <a:p>
            <a:endParaRPr lang="en-US" altLang="en-US" sz="900" kern="1200" dirty="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900" i="1" kern="1200" dirty="0">
                <a:solidFill>
                  <a:schemeClr val="tx1"/>
                </a:solidFill>
                <a:effectLst/>
                <a:latin typeface="+mn-lt"/>
                <a:ea typeface="+mn-ea"/>
                <a:cs typeface="+mn-cs"/>
              </a:rPr>
              <a:t>(Note: For a key to symbols used for monosaccharides, use the SNFG link. Embedded links are present but live only in the slide display mode.)</a:t>
            </a:r>
          </a:p>
          <a:p>
            <a:endParaRPr lang="en-US" altLang="en-US" dirty="0">
              <a:ea typeface="MS PGothic" charset="-128"/>
            </a:endParaRPr>
          </a:p>
        </p:txBody>
      </p:sp>
    </p:spTree>
    <p:extLst>
      <p:ext uri="{BB962C8B-B14F-4D97-AF65-F5344CB8AC3E}">
        <p14:creationId xmlns:p14="http://schemas.microsoft.com/office/powerpoint/2010/main" val="143001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46475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45547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09684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405429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19423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278BDF-EEB2-1348-862C-303861ED637C}"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96517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278BDF-EEB2-1348-862C-303861ED637C}"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237141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278BDF-EEB2-1348-862C-303861ED637C}"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01949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78BDF-EEB2-1348-862C-303861ED637C}"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25588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278BDF-EEB2-1348-862C-303861ED637C}"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51698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278BDF-EEB2-1348-862C-303861ED637C}"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72119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78BDF-EEB2-1348-862C-303861ED637C}" type="datetimeFigureOut">
              <a:rPr lang="en-US" smtClean="0"/>
              <a:t>8/17/2017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4DA3F-3C09-AA45-AB21-B1008B6A8CB4}" type="slidenum">
              <a:rPr lang="en-US" smtClean="0"/>
              <a:t>‹#›</a:t>
            </a:fld>
            <a:endParaRPr lang="en-US"/>
          </a:p>
        </p:txBody>
      </p:sp>
    </p:spTree>
    <p:extLst>
      <p:ext uri="{BB962C8B-B14F-4D97-AF65-F5344CB8AC3E}">
        <p14:creationId xmlns:p14="http://schemas.microsoft.com/office/powerpoint/2010/main" val="2334768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ncbi.nlm.nih.gov/books/NBK310274/" TargetMode="External"/><Relationship Id="rId7" Type="http://schemas.openxmlformats.org/officeDocument/2006/relationships/hyperlink" Target="https://www.ncbi.nlm.nih.gov/glyca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cbi.nlm.nih.gov/books/NBK310273/" TargetMode="External"/><Relationship Id="rId5" Type="http://schemas.openxmlformats.org/officeDocument/2006/relationships/image" Target="../media/image2.jpg"/><Relationship Id="rId10" Type="http://schemas.openxmlformats.org/officeDocument/2006/relationships/image" Target="../media/image4.jpeg"/><Relationship Id="rId4" Type="http://schemas.openxmlformats.org/officeDocument/2006/relationships/image" Target="../media/image1.jpeg"/><Relationship Id="rId9" Type="http://schemas.openxmlformats.org/officeDocument/2006/relationships/hyperlink" Target="http://cshlpress.com/default.tpl?action=full&amp;src=pdf&amp;--eqskudatarq=10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8E81987-30C4-422D-8512-53EA664D8470}"/>
              </a:ext>
            </a:extLst>
          </p:cNvPr>
          <p:cNvGrpSpPr/>
          <p:nvPr/>
        </p:nvGrpSpPr>
        <p:grpSpPr>
          <a:xfrm>
            <a:off x="258786" y="500760"/>
            <a:ext cx="8607272" cy="6078118"/>
            <a:chOff x="258786" y="500760"/>
            <a:chExt cx="8607272" cy="6078118"/>
          </a:xfrm>
        </p:grpSpPr>
        <p:pic>
          <p:nvPicPr>
            <p:cNvPr id="16386" name="Picture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074" y="5647884"/>
              <a:ext cx="636984" cy="815578"/>
            </a:xfrm>
            <a:prstGeom prst="rect">
              <a:avLst/>
            </a:prstGeom>
            <a:noFill/>
            <a:ln w="3810">
              <a:solidFill>
                <a:schemeClr val="tx1">
                  <a:alpha val="5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Rectangle 2"/>
            <p:cNvSpPr txBox="1">
              <a:spLocks noChangeArrowheads="1"/>
            </p:cNvSpPr>
            <p:nvPr/>
          </p:nvSpPr>
          <p:spPr bwMode="auto">
            <a:xfrm>
              <a:off x="983086" y="500760"/>
              <a:ext cx="7245987"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sz="1800" b="1" dirty="0"/>
                <a:t>Biosynthesis, Use, and Turnover of a Common Monosaccharide</a:t>
              </a:r>
              <a:endParaRPr lang="en-US" altLang="en-US" sz="1700" b="1" i="1" dirty="0">
                <a:solidFill>
                  <a:schemeClr val="tx2"/>
                </a:solidFill>
              </a:endParaRPr>
            </a:p>
          </p:txBody>
        </p:sp>
        <p:sp>
          <p:nvSpPr>
            <p:cNvPr id="10" name="Rectangle 9"/>
            <p:cNvSpPr/>
            <p:nvPr/>
          </p:nvSpPr>
          <p:spPr>
            <a:xfrm>
              <a:off x="2284142" y="6348046"/>
              <a:ext cx="4900613" cy="230832"/>
            </a:xfrm>
            <a:prstGeom prst="rect">
              <a:avLst/>
            </a:prstGeom>
          </p:spPr>
          <p:txBody>
            <a:bodyPr wrap="square">
              <a:spAutoFit/>
            </a:bodyPr>
            <a:lstStyle/>
            <a:p>
              <a:pPr algn="ctr"/>
              <a:r>
                <a:rPr lang="en-US" sz="900" dirty="0"/>
                <a:t>©2017 The Consortium of </a:t>
              </a:r>
              <a:r>
                <a:rPr lang="en-US" sz="900" dirty="0" err="1"/>
                <a:t>Glycobiology</a:t>
              </a:r>
              <a:r>
                <a:rPr lang="en-US" sz="900" dirty="0"/>
                <a:t> Editors, La Jolla, California</a:t>
              </a:r>
            </a:p>
          </p:txBody>
        </p:sp>
        <p:sp>
          <p:nvSpPr>
            <p:cNvPr id="16389" name="Rectangle 14"/>
            <p:cNvSpPr>
              <a:spLocks noChangeArrowheads="1"/>
            </p:cNvSpPr>
            <p:nvPr/>
          </p:nvSpPr>
          <p:spPr bwMode="auto">
            <a:xfrm>
              <a:off x="1599226" y="5693604"/>
              <a:ext cx="6270446" cy="161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sz="1200" b="1" i="1" dirty="0">
                  <a:solidFill>
                    <a:schemeClr val="tx2"/>
                  </a:solidFill>
                </a:rPr>
                <a:t>Chapter 1, Figure 8. Essentials of </a:t>
              </a:r>
              <a:r>
                <a:rPr lang="en-US" altLang="en-US" sz="1200" b="1" i="1" dirty="0" err="1">
                  <a:solidFill>
                    <a:schemeClr val="tx2"/>
                  </a:solidFill>
                </a:rPr>
                <a:t>Glycobiology</a:t>
              </a:r>
              <a:r>
                <a:rPr lang="en-US" altLang="en-US" sz="1200" b="1" i="1" dirty="0">
                  <a:solidFill>
                    <a:schemeClr val="tx2"/>
                  </a:solidFill>
                </a:rPr>
                <a:t>, </a:t>
              </a:r>
              <a:r>
                <a:rPr lang="en-US" altLang="en-US" sz="1000" b="1" dirty="0">
                  <a:solidFill>
                    <a:schemeClr val="tx2"/>
                  </a:solidFill>
                </a:rPr>
                <a:t>Third Edition</a:t>
              </a:r>
              <a:r>
                <a:rPr lang="en-US" altLang="en-US" sz="1200" b="1" i="1" dirty="0">
                  <a:solidFill>
                    <a:schemeClr val="tx2"/>
                  </a:solidFill>
                </a:rPr>
                <a:t> </a:t>
              </a:r>
              <a:endParaRPr lang="en-US" altLang="en-US" sz="1200" b="1" dirty="0">
                <a:solidFill>
                  <a:schemeClr val="tx2"/>
                </a:solidFill>
              </a:endParaRPr>
            </a:p>
          </p:txBody>
        </p:sp>
        <p:pic>
          <p:nvPicPr>
            <p:cNvPr id="3" name="Picture 2"/>
            <p:cNvPicPr>
              <a:picLocks noChangeAspect="1"/>
            </p:cNvPicPr>
            <p:nvPr/>
          </p:nvPicPr>
          <p:blipFill>
            <a:blip r:embed="rId5"/>
            <a:stretch>
              <a:fillRect/>
            </a:stretch>
          </p:blipFill>
          <p:spPr>
            <a:xfrm>
              <a:off x="1850626" y="1112106"/>
              <a:ext cx="5077117" cy="4101601"/>
            </a:xfrm>
            <a:prstGeom prst="rect">
              <a:avLst/>
            </a:prstGeom>
          </p:spPr>
        </p:pic>
        <p:sp>
          <p:nvSpPr>
            <p:cNvPr id="15" name="Rectangle 14">
              <a:hlinkClick r:id="rId6"/>
              <a:extLst>
                <a:ext uri="{FF2B5EF4-FFF2-40B4-BE49-F238E27FC236}">
                  <a16:creationId xmlns:a16="http://schemas.microsoft.com/office/drawing/2014/main" id="{D713CE6C-C702-4C57-8E7D-33A6D39A5AAA}"/>
                </a:ext>
              </a:extLst>
            </p:cNvPr>
            <p:cNvSpPr/>
            <p:nvPr/>
          </p:nvSpPr>
          <p:spPr>
            <a:xfrm>
              <a:off x="3637149" y="6035855"/>
              <a:ext cx="2173992" cy="230832"/>
            </a:xfrm>
            <a:prstGeom prst="rect">
              <a:avLst/>
            </a:prstGeom>
          </p:spPr>
          <p:txBody>
            <a:bodyPr wrap="none">
              <a:spAutoFit/>
            </a:bodyPr>
            <a:lstStyle/>
            <a:p>
              <a:pPr algn="ctr"/>
              <a:r>
                <a:rPr lang="en-IN" sz="900" b="1" dirty="0">
                  <a:solidFill>
                    <a:schemeClr val="tx2"/>
                  </a:solidFill>
                </a:rPr>
                <a:t>Symbol Nomenclature for Glycans (SNFG)</a:t>
              </a:r>
              <a:endParaRPr lang="en-US" altLang="en-US" sz="900" b="1" dirty="0">
                <a:solidFill>
                  <a:schemeClr val="tx2"/>
                </a:solidFill>
              </a:endParaRPr>
            </a:p>
          </p:txBody>
        </p:sp>
        <p:grpSp>
          <p:nvGrpSpPr>
            <p:cNvPr id="16" name="Group 15">
              <a:extLst>
                <a:ext uri="{FF2B5EF4-FFF2-40B4-BE49-F238E27FC236}">
                  <a16:creationId xmlns:a16="http://schemas.microsoft.com/office/drawing/2014/main" id="{85050697-60E1-4EB5-B944-5168E5CD4E42}"/>
                </a:ext>
              </a:extLst>
            </p:cNvPr>
            <p:cNvGrpSpPr/>
            <p:nvPr/>
          </p:nvGrpSpPr>
          <p:grpSpPr>
            <a:xfrm>
              <a:off x="258786" y="5815056"/>
              <a:ext cx="1316220" cy="565843"/>
              <a:chOff x="258786" y="5877048"/>
              <a:chExt cx="1316220" cy="565843"/>
            </a:xfrm>
          </p:grpSpPr>
          <p:pic>
            <p:nvPicPr>
              <p:cNvPr id="17" name="Picture 2">
                <a:hlinkClick r:id="rId7"/>
                <a:extLst>
                  <a:ext uri="{FF2B5EF4-FFF2-40B4-BE49-F238E27FC236}">
                    <a16:creationId xmlns:a16="http://schemas.microsoft.com/office/drawing/2014/main" id="{7E1AE818-BE79-4EBF-97B3-DBDC10E188D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2568" y="5877048"/>
                <a:ext cx="452438"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3">
                <a:hlinkClick r:id="rId9"/>
                <a:extLst>
                  <a:ext uri="{FF2B5EF4-FFF2-40B4-BE49-F238E27FC236}">
                    <a16:creationId xmlns:a16="http://schemas.microsoft.com/office/drawing/2014/main" id="{D8E4416B-98FC-4FEC-A826-F831D563CB3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3264" y="5880348"/>
                <a:ext cx="418916" cy="415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4DB03010-98F7-4C70-9778-EF637F232F64}"/>
                  </a:ext>
                </a:extLst>
              </p:cNvPr>
              <p:cNvSpPr/>
              <p:nvPr/>
            </p:nvSpPr>
            <p:spPr>
              <a:xfrm>
                <a:off x="258786" y="6258225"/>
                <a:ext cx="870751" cy="184666"/>
              </a:xfrm>
              <a:prstGeom prst="rect">
                <a:avLst/>
              </a:prstGeom>
            </p:spPr>
            <p:txBody>
              <a:bodyPr wrap="square">
                <a:spAutoFit/>
              </a:bodyPr>
              <a:lstStyle/>
              <a:p>
                <a:r>
                  <a:rPr lang="en-US" sz="600" dirty="0">
                    <a:latin typeface="Arial" panose="020B0604020202020204" pitchFamily="34" charset="0"/>
                    <a:cs typeface="Arial" panose="020B0604020202020204" pitchFamily="34" charset="0"/>
                  </a:rPr>
                  <a:t>Buy the Book</a:t>
                </a:r>
              </a:p>
            </p:txBody>
          </p:sp>
        </p:grpSp>
      </p:grpSp>
    </p:spTree>
    <p:extLst>
      <p:ext uri="{BB962C8B-B14F-4D97-AF65-F5344CB8AC3E}">
        <p14:creationId xmlns:p14="http://schemas.microsoft.com/office/powerpoint/2010/main" val="14087637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TotalTime>
  <Words>203</Words>
  <Application>Microsoft Office PowerPoint</Application>
  <PresentationFormat>On-screen Show (4:3)</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PGothic</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Varki, Ajit</dc:creator>
  <cp:lastModifiedBy>Bhaskar</cp:lastModifiedBy>
  <cp:revision>31</cp:revision>
  <dcterms:created xsi:type="dcterms:W3CDTF">2017-05-17T01:16:58Z</dcterms:created>
  <dcterms:modified xsi:type="dcterms:W3CDTF">2017-08-17T07:12:04Z</dcterms:modified>
</cp:coreProperties>
</file>